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04.11.2019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Stop </a:t>
            </a:r>
            <a:r>
              <a:rPr lang="pl-PL" dirty="0" err="1" smtClean="0"/>
              <a:t>Cyberprzemocy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Elwira Juszczak</a:t>
            </a:r>
          </a:p>
          <a:p>
            <a:r>
              <a:rPr lang="pl-PL" dirty="0" smtClean="0"/>
              <a:t>Milena Skotnicka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 smtClean="0">
                <a:latin typeface="Garamond" pitchFamily="18" charset="0"/>
              </a:rPr>
              <a:t>Działania wobec sprawcy </a:t>
            </a:r>
            <a:r>
              <a:rPr lang="pl-PL" sz="5400" b="1" dirty="0" err="1" smtClean="0">
                <a:latin typeface="Garamond" pitchFamily="18" charset="0"/>
              </a:rPr>
              <a:t>cyberprzemocy</a:t>
            </a:r>
            <a:r>
              <a:rPr lang="pl-PL" sz="5400" dirty="0" smtClean="0">
                <a:latin typeface="Garamond" pitchFamily="18" charset="0"/>
              </a:rPr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3600" algn="just">
              <a:lnSpc>
                <a:spcPct val="90000"/>
              </a:lnSpc>
              <a:buClr>
                <a:schemeClr val="bg2">
                  <a:lumMod val="50000"/>
                </a:schemeClr>
              </a:buClr>
              <a:buNone/>
            </a:pPr>
            <a:r>
              <a:rPr lang="pl-PL" sz="2800" b="1" dirty="0" smtClean="0">
                <a:latin typeface="Garamond" pitchFamily="18" charset="0"/>
              </a:rPr>
              <a:t>Rozmowa z uczniem - sprawcą przemocy o jego zachowaniu: </a:t>
            </a:r>
          </a:p>
          <a:p>
            <a:pPr marL="263525" lvl="0" indent="-263525" algn="just" eaLnBrk="0" hangingPunct="0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ustalenie okoliczności zajścia, wspólne zastanowienie się nad jego przyczynami </a:t>
            </a:r>
            <a:b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i poszukanie rozwiązania sytuacji konfliktowej,</a:t>
            </a:r>
          </a:p>
          <a:p>
            <a:pPr marL="263525" lvl="0" indent="-263525" algn="just" eaLnBrk="0" hangingPunct="0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sprawca powinien otrzymać jasny i zdecydowany komunikat o tym, że szkoła nie akceptuje żadnych form przemocy,</a:t>
            </a:r>
          </a:p>
          <a:p>
            <a:pPr marL="263525" lvl="0" indent="-263525" algn="just" eaLnBrk="0" hangingPunct="0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omówienie z uczniem skutków jego postępowania i poinformowanie o konsekwencjach regulaminowych, które zostaną wobec niego zastosowane,</a:t>
            </a:r>
          </a:p>
          <a:p>
            <a:pPr marL="263525" lvl="0" indent="-263525" algn="just" eaLnBrk="0" hangingPunct="0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sprawca powinien zostać zobowiązany do zaprzestania swojego działania i usunięcia </a:t>
            </a:r>
            <a:b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z sieci szkodliwych materiałów,</a:t>
            </a:r>
          </a:p>
          <a:p>
            <a:pPr marL="263525" lvl="0" indent="-263525" algn="just" eaLnBrk="0" hangingPunct="0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określenie sposobów zadośćuczynienia wobec ofiary </a:t>
            </a:r>
            <a:r>
              <a:rPr lang="pl-PL" sz="2800" dirty="0" err="1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cyberprzemocy</a:t>
            </a: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263525" lvl="0" indent="-263525" algn="just" eaLnBrk="0" hangingPunct="0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jeśli w zdarzeniu brała udział większa grupa uczniów, należy rozmawiać z każdym z nich z osobna, zaczynając od lidera grupy.</a:t>
            </a:r>
            <a:endParaRPr lang="pl-PL" sz="2800" dirty="0" smtClean="0">
              <a:latin typeface="Garamond" pitchFamily="18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2000" indent="-252000" algn="just">
              <a:lnSpc>
                <a:spcPct val="90000"/>
              </a:lnSpc>
              <a:buClr>
                <a:schemeClr val="bg2">
                  <a:lumMod val="50000"/>
                </a:schemeClr>
              </a:buClr>
              <a:buNone/>
            </a:pPr>
            <a:r>
              <a:rPr lang="pl-PL" sz="2800" b="1" dirty="0" smtClean="0">
                <a:latin typeface="Garamond" pitchFamily="18" charset="0"/>
              </a:rPr>
              <a:t>Powiadomienie rodziców sprawcy i omówienie z nimi zachowania dziecka: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</a:rPr>
              <a:t>poinformowanie rodziców sprawcy o przebiegu zdarzenia i zapoznanie z materiałem dowodowym, a także z decyzją w sprawie dalszego toku postępowania i podjętych przez szkołę środkach dyscyplinarnych wobec ich dziecka,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</a:rPr>
              <a:t>w miarę możliwości pozyskanie rodziców do współpracy i ustalenie jej zasad,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</a:rPr>
              <a:t>opracowanie wspólnie z rodzicami projekt kontraktu dla dziecka, określającego zobowiązania ucznia, rodziców i przedstawiciela szkoły oraz konsekwencje nieprzestrzegania przyjętych wymagań i terminy realizacji zadań zawartych w umowie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3600" indent="-273600" algn="just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+mj-lt"/>
              <a:buAutoNum type="arabicPeriod" startAt="5"/>
            </a:pPr>
            <a:r>
              <a:rPr lang="pl-PL" sz="3200" b="1" dirty="0" smtClean="0">
                <a:latin typeface="Garamond" pitchFamily="18" charset="0"/>
              </a:rPr>
              <a:t>Działania wobec sprawcy </a:t>
            </a:r>
            <a:r>
              <a:rPr lang="pl-PL" sz="3200" b="1" dirty="0" err="1" smtClean="0">
                <a:latin typeface="Garamond" pitchFamily="18" charset="0"/>
              </a:rPr>
              <a:t>cyberprzemocy</a:t>
            </a:r>
            <a:r>
              <a:rPr lang="pl-PL" sz="3200" dirty="0" smtClean="0">
                <a:latin typeface="Garamond" pitchFamily="18" charset="0"/>
              </a:rPr>
              <a:t>:</a:t>
            </a:r>
            <a:endParaRPr lang="pl-PL" sz="3200" b="1" dirty="0" smtClean="0">
              <a:latin typeface="Garamond" pitchFamily="18" charset="0"/>
            </a:endParaRPr>
          </a:p>
          <a:p>
            <a:pPr marL="252000" indent="-252000" algn="just">
              <a:lnSpc>
                <a:spcPct val="90000"/>
              </a:lnSpc>
              <a:buClr>
                <a:schemeClr val="bg2">
                  <a:lumMod val="50000"/>
                </a:schemeClr>
              </a:buClr>
              <a:buNone/>
            </a:pPr>
            <a:r>
              <a:rPr lang="pl-PL" sz="2800" b="1" dirty="0" smtClean="0">
                <a:latin typeface="Garamond" pitchFamily="18" charset="0"/>
              </a:rPr>
              <a:t>     Objęcie sprawcy opieką psychologiczno-pedagogiczną.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</a:rPr>
              <a:t>praca ze sprawcą powinna zmierzać w kierunku pomocy uczniowi w zrozumieniu konsekwencji swojego zachowania, w zmianie postawy i postępowania ucznia, w tym sposobu korzystania z nowych technologii,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</a:rPr>
              <a:t>jeśli szkoła posiada odpowiednie warunki, pomoc psychologiczna może być udzielona sprawcy na terenie szkoły,</a:t>
            </a:r>
          </a:p>
          <a:p>
            <a:pPr algn="just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pl-PL" sz="2800" dirty="0" smtClean="0">
                <a:latin typeface="Garamond" pitchFamily="18" charset="0"/>
              </a:rPr>
              <a:t>w uzasadnionym przypadku można w toku interwencji zaproponować uczniowi (za zgodą rodziców) skierowanie do specjalistycznej placówki i udział w programie terapeutycznym.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spc="150" dirty="0" smtClean="0">
                <a:ln w="50800"/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  <a:t>Gdzie szukać pomocy?</a:t>
            </a:r>
            <a:br>
              <a:rPr lang="pl-PL" sz="5400" b="1" spc="150" dirty="0" smtClean="0">
                <a:ln w="50800"/>
                <a:solidFill>
                  <a:schemeClr val="tx1"/>
                </a:solidFill>
                <a:latin typeface="Garamond" pitchFamily="18" charset="0"/>
                <a:cs typeface="Arial" pitchFamily="34" charset="0"/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None/>
              <a:defRPr/>
            </a:pPr>
            <a:r>
              <a:rPr lang="pl-PL" sz="2800" b="1" dirty="0" smtClean="0">
                <a:latin typeface="Garamond" pitchFamily="18" charset="0"/>
              </a:rPr>
              <a:t>Skontaktuj się np. z:</a:t>
            </a: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smtClean="0">
                <a:latin typeface="Garamond" pitchFamily="18" charset="0"/>
              </a:rPr>
              <a:t>Policją jeśli doszło do złamania prawa,</a:t>
            </a: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err="1" smtClean="0">
                <a:latin typeface="Garamond" pitchFamily="18" charset="0"/>
              </a:rPr>
              <a:t>www.helpline.org.pl</a:t>
            </a:r>
            <a:endParaRPr lang="pl-PL" sz="2800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smtClean="0">
                <a:latin typeface="Garamond" pitchFamily="18" charset="0"/>
              </a:rPr>
              <a:t>zadzwoń pod bezpłatny numer telefonu 0 800 100 </a:t>
            </a:r>
            <a:r>
              <a:rPr lang="pl-PL" sz="2800" dirty="0" err="1" smtClean="0">
                <a:latin typeface="Garamond" pitchFamily="18" charset="0"/>
              </a:rPr>
              <a:t>100</a:t>
            </a:r>
            <a:r>
              <a:rPr lang="pl-PL" sz="2800" dirty="0" smtClean="0">
                <a:latin typeface="Garamond" pitchFamily="18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smtClean="0">
                <a:latin typeface="Garamond" pitchFamily="18" charset="0"/>
              </a:rPr>
              <a:t>FDN „Ogólnopolski telefon zaufania dla dzieci i młodzieży 116 111”.</a:t>
            </a: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err="1" smtClean="0">
                <a:latin typeface="Garamond" pitchFamily="18" charset="0"/>
              </a:rPr>
              <a:t>www.dyzurnet.pl</a:t>
            </a:r>
            <a:r>
              <a:rPr lang="pl-PL" sz="2800" dirty="0" smtClean="0">
                <a:latin typeface="Garamond" pitchFamily="18" charset="0"/>
              </a:rPr>
              <a:t> - serwis, który przyjmuje zgłoszenia dotyczące nielegalnych treści znalezionych w Internecie,</a:t>
            </a: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err="1" smtClean="0">
                <a:latin typeface="Garamond" pitchFamily="18" charset="0"/>
              </a:rPr>
              <a:t>www.dzieckowsieci.pl</a:t>
            </a:r>
            <a:r>
              <a:rPr lang="pl-PL" sz="2800" dirty="0" smtClean="0">
                <a:latin typeface="Garamond" pitchFamily="18" charset="0"/>
              </a:rPr>
              <a:t>- strona zajmująca się zwróceniem uwagi dorosłych i dzieci na zagrożenia wynikające z nierozważnego korzystania z Internetu,</a:t>
            </a: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err="1" smtClean="0">
                <a:latin typeface="Garamond" pitchFamily="18" charset="0"/>
              </a:rPr>
              <a:t>www.safeinternet.pl</a:t>
            </a:r>
            <a:endParaRPr lang="pl-PL" sz="2800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err="1" smtClean="0">
                <a:latin typeface="Garamond" pitchFamily="18" charset="0"/>
              </a:rPr>
              <a:t>www.nask.pl</a:t>
            </a:r>
            <a:endParaRPr lang="pl-PL" sz="2800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pl-PL" sz="2800" dirty="0" err="1" smtClean="0">
                <a:latin typeface="Garamond" pitchFamily="18" charset="0"/>
              </a:rPr>
              <a:t>www.dbi.pl</a:t>
            </a:r>
            <a:endParaRPr lang="pl-PL" sz="2800" dirty="0" smtClean="0">
              <a:latin typeface="Garamond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Definicja i zastosowanie Internetu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Internet </a:t>
            </a:r>
            <a:r>
              <a:rPr lang="pl-PL" dirty="0" smtClean="0"/>
              <a:t>(ang. International </a:t>
            </a:r>
            <a:r>
              <a:rPr lang="pl-PL" dirty="0" err="1" smtClean="0"/>
              <a:t>network</a:t>
            </a:r>
            <a:r>
              <a:rPr lang="pl-PL" dirty="0" smtClean="0"/>
              <a:t>) globalna, międzynarodowa </a:t>
            </a:r>
            <a:r>
              <a:rPr lang="pl-PL" dirty="0" smtClean="0"/>
              <a:t>sieć komputerowa</a:t>
            </a:r>
            <a:r>
              <a:rPr lang="pl-PL" dirty="0" smtClean="0"/>
              <a:t>, logicznie połączona w jednorodną </a:t>
            </a:r>
            <a:r>
              <a:rPr lang="pl-PL" dirty="0" smtClean="0"/>
              <a:t>sieć </a:t>
            </a:r>
            <a:r>
              <a:rPr lang="pl-PL" dirty="0" smtClean="0"/>
              <a:t>adresową opartą na protokole IP (ang. Internet </a:t>
            </a:r>
            <a:r>
              <a:rPr lang="pl-PL" dirty="0" err="1" smtClean="0"/>
              <a:t>Protocol</a:t>
            </a:r>
            <a:r>
              <a:rPr lang="pl-PL" dirty="0" smtClean="0"/>
              <a:t>). Dostarcza lub wykorzystuje usługi wyższego poziomu oparte na telekomunikacji i związanej z nią infrastrukturze</a:t>
            </a:r>
            <a:r>
              <a:rPr lang="pl-PL" dirty="0" smtClean="0"/>
              <a:t>.</a:t>
            </a:r>
          </a:p>
          <a:p>
            <a:r>
              <a:rPr lang="pl-PL" dirty="0" smtClean="0"/>
              <a:t> Komunikacja</a:t>
            </a:r>
            <a:r>
              <a:rPr lang="pl-PL" dirty="0" smtClean="0"/>
              <a:t>…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smtClean="0"/>
              <a:t>Zdobywanie informacji…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smtClean="0"/>
              <a:t>Rozrywka…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Zagrożenia związane z treściami internetowymi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Treści </a:t>
            </a:r>
            <a:r>
              <a:rPr lang="pl-PL" dirty="0" smtClean="0"/>
              <a:t>nieodpowiednie dla określonych grup wiekowych.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smtClean="0"/>
              <a:t>Treści zawierające przemoc. </a:t>
            </a:r>
          </a:p>
          <a:p>
            <a:r>
              <a:rPr lang="pl-PL" dirty="0" smtClean="0"/>
              <a:t>Treści </a:t>
            </a:r>
            <a:r>
              <a:rPr lang="pl-PL" dirty="0" smtClean="0"/>
              <a:t>niezgodne z prawem: rasizm, pornografia dziecięca. </a:t>
            </a:r>
          </a:p>
          <a:p>
            <a:r>
              <a:rPr lang="pl-PL" dirty="0" smtClean="0"/>
              <a:t>Treści </a:t>
            </a:r>
            <a:r>
              <a:rPr lang="pl-PL" dirty="0" smtClean="0"/>
              <a:t>niezgodne z prawdą. </a:t>
            </a:r>
          </a:p>
          <a:p>
            <a:r>
              <a:rPr lang="pl-PL" dirty="0" smtClean="0"/>
              <a:t>Treści </a:t>
            </a:r>
            <a:r>
              <a:rPr lang="pl-PL" dirty="0" smtClean="0"/>
              <a:t>zachęcające do autoagresji (samobójstwa, sekty, </a:t>
            </a:r>
            <a:r>
              <a:rPr lang="pl-PL" dirty="0" err="1" smtClean="0"/>
              <a:t>samookalecznia</a:t>
            </a:r>
            <a:r>
              <a:rPr lang="pl-PL" dirty="0" smtClean="0"/>
              <a:t>, anoreksja). </a:t>
            </a:r>
          </a:p>
          <a:p>
            <a:r>
              <a:rPr lang="pl-PL" dirty="0" smtClean="0"/>
              <a:t>Naruszanie </a:t>
            </a:r>
            <a:r>
              <a:rPr lang="pl-PL" dirty="0" smtClean="0"/>
              <a:t>praw człowieka. </a:t>
            </a:r>
          </a:p>
          <a:p>
            <a:r>
              <a:rPr lang="pl-PL" dirty="0" smtClean="0"/>
              <a:t>Nieadekwatna </a:t>
            </a:r>
            <a:r>
              <a:rPr lang="pl-PL" dirty="0" smtClean="0"/>
              <a:t>reklama i działania marketingowe skierowane do dzieci. </a:t>
            </a:r>
          </a:p>
          <a:p>
            <a:r>
              <a:rPr lang="pl-PL" dirty="0" smtClean="0"/>
              <a:t>Utrwalanie </a:t>
            </a:r>
            <a:r>
              <a:rPr lang="pl-PL" dirty="0" smtClean="0"/>
              <a:t>i przenoszenie danych. </a:t>
            </a:r>
          </a:p>
          <a:p>
            <a:r>
              <a:rPr lang="pl-PL" dirty="0" smtClean="0"/>
              <a:t>Naruszanie </a:t>
            </a:r>
            <a:r>
              <a:rPr lang="pl-PL" dirty="0" smtClean="0"/>
              <a:t>praw autorskich.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Zagrożenia związane z kontaktowaniem się przez Internet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Uzależnienie </a:t>
            </a:r>
            <a:r>
              <a:rPr lang="pl-PL" dirty="0" smtClean="0"/>
              <a:t>od Internetu. </a:t>
            </a:r>
          </a:p>
          <a:p>
            <a:r>
              <a:rPr lang="pl-PL" dirty="0" smtClean="0"/>
              <a:t>Kradzież </a:t>
            </a:r>
            <a:r>
              <a:rPr lang="pl-PL" dirty="0" smtClean="0"/>
              <a:t>tożsamości (np. nazwy użytkownika, hasła</a:t>
            </a:r>
            <a:r>
              <a:rPr lang="pl-PL" dirty="0" smtClean="0"/>
              <a:t>).</a:t>
            </a:r>
          </a:p>
          <a:p>
            <a:r>
              <a:rPr lang="pl-PL" dirty="0" smtClean="0"/>
              <a:t>Utrata </a:t>
            </a:r>
            <a:r>
              <a:rPr lang="pl-PL" dirty="0" smtClean="0"/>
              <a:t>pieniędzy (wyłudzanie danych bankowych – kod PIN, haseł jednorazowych). </a:t>
            </a:r>
          </a:p>
          <a:p>
            <a:r>
              <a:rPr lang="pl-PL" dirty="0" smtClean="0"/>
              <a:t>Oszustwa </a:t>
            </a:r>
            <a:r>
              <a:rPr lang="pl-PL" dirty="0" smtClean="0"/>
              <a:t>handlowe. </a:t>
            </a:r>
          </a:p>
          <a:p>
            <a:r>
              <a:rPr lang="pl-PL" dirty="0" err="1" smtClean="0"/>
              <a:t>Grooming</a:t>
            </a:r>
            <a:r>
              <a:rPr lang="pl-PL" dirty="0" smtClean="0"/>
              <a:t>- </a:t>
            </a:r>
            <a:r>
              <a:rPr lang="pl-PL" dirty="0" smtClean="0"/>
              <a:t>uwodzenie dzieci za pośrednictwem Internetu.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b="1" dirty="0" err="1" smtClean="0"/>
              <a:t>Cyberprzemoc</a:t>
            </a:r>
            <a:r>
              <a:rPr lang="pl-PL" b="1" dirty="0" smtClean="0"/>
              <a:t>. </a:t>
            </a:r>
          </a:p>
          <a:p>
            <a:r>
              <a:rPr lang="pl-PL" dirty="0" smtClean="0"/>
              <a:t>Ujawnianie </a:t>
            </a:r>
            <a:r>
              <a:rPr lang="pl-PL" dirty="0" smtClean="0"/>
              <a:t>prywatnych informacji i pozyskiwanie danych z profili internetowych.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 e f i n i c j 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• </a:t>
            </a:r>
            <a:r>
              <a:rPr lang="pl-PL" dirty="0" err="1" smtClean="0"/>
              <a:t>Cyberprzemoc</a:t>
            </a:r>
            <a:r>
              <a:rPr lang="pl-PL" dirty="0" smtClean="0"/>
              <a:t> to inaczej przemoc z użyciem mediów elektronicznych (technologii informacyjnych i komunikacyjnych), tj. przede wszystkim Internetu i telefonów komórkowych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Charakterystyka </a:t>
            </a:r>
            <a:r>
              <a:rPr lang="pl-PL" dirty="0" err="1" smtClean="0"/>
              <a:t>cyberprzemocy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Formy </a:t>
            </a:r>
            <a:r>
              <a:rPr lang="pl-PL" b="1" dirty="0" err="1" smtClean="0"/>
              <a:t>cyberprzemocy</a:t>
            </a:r>
            <a:r>
              <a:rPr lang="pl-PL" b="1" dirty="0" smtClean="0"/>
              <a:t> </a:t>
            </a:r>
            <a:endParaRPr lang="pl-PL" b="1" dirty="0" smtClean="0"/>
          </a:p>
          <a:p>
            <a:r>
              <a:rPr lang="pl-PL" dirty="0" smtClean="0"/>
              <a:t> </a:t>
            </a:r>
            <a:r>
              <a:rPr lang="pl-PL" dirty="0" smtClean="0"/>
              <a:t>wyzywanie, nękanie, straszenie, szantażowanie z użyciem Sieci,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smtClean="0"/>
              <a:t>publikowanie lub rozsyłanie ośmieszających, kompromitujących informacji, </a:t>
            </a:r>
            <a:r>
              <a:rPr lang="pl-PL" dirty="0" smtClean="0"/>
              <a:t>zdjęć, </a:t>
            </a:r>
            <a:r>
              <a:rPr lang="pl-PL" dirty="0" smtClean="0"/>
              <a:t>filmów z użyciem Sieci,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smtClean="0"/>
              <a:t>robienie komuś </a:t>
            </a:r>
            <a:r>
              <a:rPr lang="pl-PL" dirty="0" smtClean="0"/>
              <a:t>zdjęć </a:t>
            </a:r>
            <a:r>
              <a:rPr lang="pl-PL" dirty="0" smtClean="0"/>
              <a:t>lub rejestrowanie filmów bez jego zgody, </a:t>
            </a:r>
          </a:p>
          <a:p>
            <a:r>
              <a:rPr lang="pl-PL" dirty="0" smtClean="0"/>
              <a:t>podszywanie </a:t>
            </a:r>
            <a:r>
              <a:rPr lang="pl-PL" dirty="0" smtClean="0"/>
              <a:t>się w Sieci pod kogoś wbrew jego woli i działanie na jego </a:t>
            </a:r>
            <a:r>
              <a:rPr lang="pl-PL" dirty="0" smtClean="0"/>
              <a:t>niekorzyść. 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Miejsca „występowania” </a:t>
            </a:r>
            <a:endParaRPr lang="pl-PL" b="1" dirty="0" smtClean="0"/>
          </a:p>
          <a:p>
            <a:r>
              <a:rPr lang="pl-PL" dirty="0" smtClean="0"/>
              <a:t> </a:t>
            </a:r>
            <a:r>
              <a:rPr lang="pl-PL" dirty="0" smtClean="0"/>
              <a:t>poczta elektroniczna, </a:t>
            </a:r>
          </a:p>
          <a:p>
            <a:r>
              <a:rPr lang="pl-PL" dirty="0" smtClean="0"/>
              <a:t>czaty </a:t>
            </a:r>
            <a:r>
              <a:rPr lang="pl-PL" dirty="0" smtClean="0"/>
              <a:t>i komunikatory,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smtClean="0"/>
              <a:t>strony internetowe,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err="1" smtClean="0"/>
              <a:t>blogi</a:t>
            </a:r>
            <a:r>
              <a:rPr lang="pl-PL" dirty="0" smtClean="0"/>
              <a:t>, </a:t>
            </a:r>
          </a:p>
          <a:p>
            <a:r>
              <a:rPr lang="pl-PL" dirty="0" smtClean="0"/>
              <a:t>serwisy </a:t>
            </a:r>
            <a:r>
              <a:rPr lang="pl-PL" dirty="0" err="1" smtClean="0"/>
              <a:t>społecznościowe</a:t>
            </a:r>
            <a:r>
              <a:rPr lang="pl-PL" dirty="0" smtClean="0"/>
              <a:t>,</a:t>
            </a:r>
          </a:p>
          <a:p>
            <a:r>
              <a:rPr lang="pl-PL" dirty="0" smtClean="0"/>
              <a:t> </a:t>
            </a:r>
            <a:r>
              <a:rPr lang="pl-PL" dirty="0" smtClean="0"/>
              <a:t>grupy i fora dyskusyjne, </a:t>
            </a:r>
          </a:p>
          <a:p>
            <a:r>
              <a:rPr lang="pl-PL" dirty="0" smtClean="0"/>
              <a:t>SMS </a:t>
            </a:r>
            <a:r>
              <a:rPr lang="pl-PL" dirty="0" smtClean="0"/>
              <a:t>i MMS.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Kogo dotyczy i czy jest groźna dla innych?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Problem ten dotyczy przede wszystkim dzieci i młodzieży. W Polsce doświadcza go ponad połowa młodych internautów !!! </a:t>
            </a:r>
            <a:endParaRPr lang="pl-PL" dirty="0" smtClean="0"/>
          </a:p>
          <a:p>
            <a:r>
              <a:rPr lang="pl-PL" dirty="0" err="1" smtClean="0"/>
              <a:t>Cyberprzemoc</a:t>
            </a:r>
            <a:r>
              <a:rPr lang="pl-PL" dirty="0" smtClean="0"/>
              <a:t> </a:t>
            </a:r>
            <a:r>
              <a:rPr lang="pl-PL" dirty="0" smtClean="0"/>
              <a:t>często powoduje u ofiar irytację, strach, lęk i zawstydzenie. Nastoletni internauci rzadko informują najbliższe otoczenie o swoich problemach. Jeżeli szukają pomocy, to głównie u rówieśników. Rodzice i pedagodzy rzadko dowiadują się o takich sytuacjach. </a:t>
            </a:r>
            <a:endParaRPr lang="pl-PL" dirty="0" smtClean="0"/>
          </a:p>
          <a:p>
            <a:r>
              <a:rPr lang="pl-PL" dirty="0" err="1" smtClean="0"/>
              <a:t>spot_stop_cyberprzemocy.mpg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Dlaczego młodzi ludzie czują się bezpieczni dopuszczając się czynów zabronionych w Sieci?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Zamiarem </a:t>
            </a:r>
            <a:r>
              <a:rPr lang="pl-PL" dirty="0" smtClean="0"/>
              <a:t>internetowych chuliganów jest m.in. ośmieszenie czy obrażenie konkretnej osoby lub grupy ludzi czy nawet całych społeczności, wynikające z poczucia anonimowości lub bezkarności sprawców.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Jak </a:t>
            </a:r>
            <a:r>
              <a:rPr lang="pl-PL" b="1" dirty="0" smtClean="0"/>
              <a:t>to jest z tą anonimowością… </a:t>
            </a:r>
          </a:p>
          <a:p>
            <a:pPr>
              <a:buNone/>
            </a:pPr>
            <a:r>
              <a:rPr lang="pl-PL" dirty="0" smtClean="0"/>
              <a:t>-Dowody </a:t>
            </a:r>
            <a:r>
              <a:rPr lang="pl-PL" dirty="0" smtClean="0"/>
              <a:t>elektroniczne mogą </a:t>
            </a:r>
            <a:r>
              <a:rPr lang="pl-PL" dirty="0" smtClean="0"/>
              <a:t>przybierać </a:t>
            </a:r>
            <a:r>
              <a:rPr lang="pl-PL" dirty="0" smtClean="0"/>
              <a:t>różnorakie formy np. mogą to </a:t>
            </a:r>
            <a:r>
              <a:rPr lang="pl-PL" dirty="0" smtClean="0"/>
              <a:t>być </a:t>
            </a:r>
            <a:r>
              <a:rPr lang="pl-PL" dirty="0" smtClean="0"/>
              <a:t>emaile, </a:t>
            </a:r>
            <a:r>
              <a:rPr lang="pl-PL" dirty="0" err="1" smtClean="0"/>
              <a:t>sms-y</a:t>
            </a:r>
            <a:r>
              <a:rPr lang="pl-PL" dirty="0" smtClean="0"/>
              <a:t>, billingi telefoniczne, pliki tekstowe, graficzne, dźwiękowe. 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-Równie </a:t>
            </a:r>
            <a:r>
              <a:rPr lang="pl-PL" dirty="0" smtClean="0"/>
              <a:t>szeroki jest krąg miejsc, w których można je </a:t>
            </a:r>
            <a:r>
              <a:rPr lang="pl-PL" dirty="0" smtClean="0"/>
              <a:t>odnaleźć. </a:t>
            </a:r>
            <a:r>
              <a:rPr lang="pl-PL" dirty="0" smtClean="0"/>
              <a:t>Może to </a:t>
            </a:r>
            <a:r>
              <a:rPr lang="pl-PL" dirty="0" smtClean="0"/>
              <a:t>być </a:t>
            </a:r>
            <a:r>
              <a:rPr lang="pl-PL" dirty="0" smtClean="0"/>
              <a:t>system telekomunikacji, serwery dostawców usług internetowych, komputery służbowe lub domowe, telefony komórkowe, serwery </a:t>
            </a:r>
            <a:r>
              <a:rPr lang="pl-PL" dirty="0" err="1" smtClean="0"/>
              <a:t>proxy</a:t>
            </a:r>
            <a:r>
              <a:rPr lang="pl-PL" dirty="0" smtClean="0"/>
              <a:t> w firmie i wiele innych miejsc. </a:t>
            </a:r>
          </a:p>
          <a:p>
            <a:pPr>
              <a:buNone/>
            </a:pPr>
            <a:r>
              <a:rPr lang="pl-PL" dirty="0" smtClean="0"/>
              <a:t>-IP </a:t>
            </a:r>
            <a:r>
              <a:rPr lang="pl-PL" dirty="0" smtClean="0"/>
              <a:t>(adres protokołu internetowego) - pomaga </a:t>
            </a:r>
            <a:r>
              <a:rPr lang="pl-PL" dirty="0" smtClean="0"/>
              <a:t>określić </a:t>
            </a:r>
            <a:r>
              <a:rPr lang="pl-PL" dirty="0" smtClean="0"/>
              <a:t>podłączone urządzenie i jego użytkownika (zarówno konkretny komputer jak i telefon komórkowy).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746</Words>
  <PresentationFormat>Pokaz na ekranie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Przepływ</vt:lpstr>
      <vt:lpstr>Stop Cyberprzemocy</vt:lpstr>
      <vt:lpstr>Definicja i zastosowanie Internetu </vt:lpstr>
      <vt:lpstr>Zagrożenia związane z treściami internetowymi</vt:lpstr>
      <vt:lpstr>Zagrożenia związane z kontaktowaniem się przez Internet</vt:lpstr>
      <vt:lpstr>D e f i n i c j a</vt:lpstr>
      <vt:lpstr>Charakterystyka cyberprzemocy</vt:lpstr>
      <vt:lpstr>Slajd 7</vt:lpstr>
      <vt:lpstr>Kogo dotyczy i czy jest groźna dla innych?</vt:lpstr>
      <vt:lpstr>Dlaczego młodzi ludzie czują się bezpieczni dopuszczając się czynów zabronionych w Sieci?</vt:lpstr>
      <vt:lpstr>Działania wobec sprawcy cyberprzemocy:</vt:lpstr>
      <vt:lpstr>Slajd 11</vt:lpstr>
      <vt:lpstr>Slajd 12</vt:lpstr>
      <vt:lpstr>Gdzie szukać pomocy?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Cyberprzemocy</dc:title>
  <dc:creator>sp_nr</dc:creator>
  <cp:lastModifiedBy>sp_nr</cp:lastModifiedBy>
  <cp:revision>3</cp:revision>
  <dcterms:created xsi:type="dcterms:W3CDTF">2019-11-04T10:51:55Z</dcterms:created>
  <dcterms:modified xsi:type="dcterms:W3CDTF">2019-11-04T11:15:55Z</dcterms:modified>
</cp:coreProperties>
</file>